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05" r:id="rId5"/>
    <p:sldMasterId id="2147483660" r:id="rId6"/>
  </p:sldMasterIdLst>
  <p:notesMasterIdLst>
    <p:notesMasterId r:id="rId19"/>
  </p:notesMasterIdLst>
  <p:handoutMasterIdLst>
    <p:handoutMasterId r:id="rId20"/>
  </p:handoutMasterIdLst>
  <p:sldIdLst>
    <p:sldId id="335" r:id="rId7"/>
    <p:sldId id="331" r:id="rId8"/>
    <p:sldId id="349" r:id="rId9"/>
    <p:sldId id="350" r:id="rId10"/>
    <p:sldId id="351" r:id="rId11"/>
    <p:sldId id="352" r:id="rId12"/>
    <p:sldId id="354" r:id="rId13"/>
    <p:sldId id="333" r:id="rId14"/>
    <p:sldId id="355" r:id="rId15"/>
    <p:sldId id="356" r:id="rId16"/>
    <p:sldId id="360" r:id="rId17"/>
    <p:sldId id="3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49" userDrawn="1">
          <p15:clr>
            <a:srgbClr val="A4A3A4"/>
          </p15:clr>
        </p15:guide>
        <p15:guide id="4" pos="7068" userDrawn="1">
          <p15:clr>
            <a:srgbClr val="A4A3A4"/>
          </p15:clr>
        </p15:guide>
        <p15:guide id="5" orient="horz" pos="13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D74"/>
    <a:srgbClr val="B391CF"/>
    <a:srgbClr val="319F6B"/>
    <a:srgbClr val="59C2E7"/>
    <a:srgbClr val="009EC3"/>
    <a:srgbClr val="0087A7"/>
    <a:srgbClr val="0073CF"/>
    <a:srgbClr val="203232"/>
    <a:srgbClr val="30454F"/>
    <a:srgbClr val="129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EC059-79D9-DABE-233B-FD7988F42B34}" v="8" dt="2024-09-30T09:26:25.617"/>
    <p1510:client id="{F47CB5F6-31A2-434E-BB1D-442678A40C4F}" v="1" dt="2024-09-30T15:57:07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20" autoAdjust="0"/>
    <p:restoredTop sz="96327"/>
  </p:normalViewPr>
  <p:slideViewPr>
    <p:cSldViewPr snapToGrid="0" showGuides="1">
      <p:cViewPr varScale="1">
        <p:scale>
          <a:sx n="62" d="100"/>
          <a:sy n="62" d="100"/>
        </p:scale>
        <p:origin x="1152" y="56"/>
      </p:cViewPr>
      <p:guideLst>
        <p:guide orient="horz" pos="2160"/>
        <p:guide pos="3840"/>
        <p:guide orient="horz" pos="3249"/>
        <p:guide pos="7068"/>
        <p:guide orient="horz" pos="13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23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Money" userId="b58fc9f6-77b1-4e33-917f-fe4cacb6ce08" providerId="ADAL" clId="{F47CB5F6-31A2-434E-BB1D-442678A40C4F}"/>
    <pc:docChg chg="delSld modSld delMainMaster">
      <pc:chgData name="Jessica Money" userId="b58fc9f6-77b1-4e33-917f-fe4cacb6ce08" providerId="ADAL" clId="{F47CB5F6-31A2-434E-BB1D-442678A40C4F}" dt="2024-09-30T16:46:53.997" v="32" actId="47"/>
      <pc:docMkLst>
        <pc:docMk/>
      </pc:docMkLst>
      <pc:sldChg chg="del">
        <pc:chgData name="Jessica Money" userId="b58fc9f6-77b1-4e33-917f-fe4cacb6ce08" providerId="ADAL" clId="{F47CB5F6-31A2-434E-BB1D-442678A40C4F}" dt="2024-09-30T16:46:46.432" v="26" actId="47"/>
        <pc:sldMkLst>
          <pc:docMk/>
          <pc:sldMk cId="1718004908" sldId="329"/>
        </pc:sldMkLst>
      </pc:sldChg>
      <pc:sldChg chg="del">
        <pc:chgData name="Jessica Money" userId="b58fc9f6-77b1-4e33-917f-fe4cacb6ce08" providerId="ADAL" clId="{F47CB5F6-31A2-434E-BB1D-442678A40C4F}" dt="2024-09-30T16:46:47.549" v="27" actId="47"/>
        <pc:sldMkLst>
          <pc:docMk/>
          <pc:sldMk cId="1278699890" sldId="338"/>
        </pc:sldMkLst>
      </pc:sldChg>
      <pc:sldChg chg="del modNotesTx">
        <pc:chgData name="Jessica Money" userId="b58fc9f6-77b1-4e33-917f-fe4cacb6ce08" providerId="ADAL" clId="{F47CB5F6-31A2-434E-BB1D-442678A40C4F}" dt="2024-09-30T16:46:48.123" v="28" actId="47"/>
        <pc:sldMkLst>
          <pc:docMk/>
          <pc:sldMk cId="1560598786" sldId="340"/>
        </pc:sldMkLst>
      </pc:sldChg>
      <pc:sldChg chg="del modNotesTx">
        <pc:chgData name="Jessica Money" userId="b58fc9f6-77b1-4e33-917f-fe4cacb6ce08" providerId="ADAL" clId="{F47CB5F6-31A2-434E-BB1D-442678A40C4F}" dt="2024-09-30T16:46:49.333" v="29" actId="47"/>
        <pc:sldMkLst>
          <pc:docMk/>
          <pc:sldMk cId="1454475150" sldId="341"/>
        </pc:sldMkLst>
      </pc:sldChg>
      <pc:sldChg chg="del modNotesTx">
        <pc:chgData name="Jessica Money" userId="b58fc9f6-77b1-4e33-917f-fe4cacb6ce08" providerId="ADAL" clId="{F47CB5F6-31A2-434E-BB1D-442678A40C4F}" dt="2024-09-30T16:46:53.997" v="32" actId="47"/>
        <pc:sldMkLst>
          <pc:docMk/>
          <pc:sldMk cId="2436654239" sldId="342"/>
        </pc:sldMkLst>
      </pc:sldChg>
      <pc:sldChg chg="del modNotesTx">
        <pc:chgData name="Jessica Money" userId="b58fc9f6-77b1-4e33-917f-fe4cacb6ce08" providerId="ADAL" clId="{F47CB5F6-31A2-434E-BB1D-442678A40C4F}" dt="2024-09-30T16:46:51.829" v="30" actId="47"/>
        <pc:sldMkLst>
          <pc:docMk/>
          <pc:sldMk cId="3921918241" sldId="343"/>
        </pc:sldMkLst>
      </pc:sldChg>
      <pc:sldChg chg="del modNotesTx">
        <pc:chgData name="Jessica Money" userId="b58fc9f6-77b1-4e33-917f-fe4cacb6ce08" providerId="ADAL" clId="{F47CB5F6-31A2-434E-BB1D-442678A40C4F}" dt="2024-09-30T16:46:52.477" v="31" actId="47"/>
        <pc:sldMkLst>
          <pc:docMk/>
          <pc:sldMk cId="3709247033" sldId="345"/>
        </pc:sldMkLst>
      </pc:sldChg>
      <pc:sldChg chg="modSp mod modAnim">
        <pc:chgData name="Jessica Money" userId="b58fc9f6-77b1-4e33-917f-fe4cacb6ce08" providerId="ADAL" clId="{F47CB5F6-31A2-434E-BB1D-442678A40C4F}" dt="2024-09-30T15:57:07.553" v="18"/>
        <pc:sldMkLst>
          <pc:docMk/>
          <pc:sldMk cId="1612766791" sldId="350"/>
        </pc:sldMkLst>
        <pc:spChg chg="mod">
          <ac:chgData name="Jessica Money" userId="b58fc9f6-77b1-4e33-917f-fe4cacb6ce08" providerId="ADAL" clId="{F47CB5F6-31A2-434E-BB1D-442678A40C4F}" dt="2024-09-30T15:25:26.798" v="17" actId="6549"/>
          <ac:spMkLst>
            <pc:docMk/>
            <pc:sldMk cId="1612766791" sldId="350"/>
            <ac:spMk id="3" creationId="{BEB3B148-DE98-4192-8B93-A90DB0E7E4BD}"/>
          </ac:spMkLst>
        </pc:spChg>
      </pc:sldChg>
      <pc:sldChg chg="modNotesTx">
        <pc:chgData name="Jessica Money" userId="b58fc9f6-77b1-4e33-917f-fe4cacb6ce08" providerId="ADAL" clId="{F47CB5F6-31A2-434E-BB1D-442678A40C4F}" dt="2024-09-30T16:38:22.244" v="24" actId="20577"/>
        <pc:sldMkLst>
          <pc:docMk/>
          <pc:sldMk cId="1743155017" sldId="356"/>
        </pc:sldMkLst>
      </pc:sldChg>
      <pc:sldChg chg="del">
        <pc:chgData name="Jessica Money" userId="b58fc9f6-77b1-4e33-917f-fe4cacb6ce08" providerId="ADAL" clId="{F47CB5F6-31A2-434E-BB1D-442678A40C4F}" dt="2024-09-30T16:46:44.252" v="25" actId="47"/>
        <pc:sldMkLst>
          <pc:docMk/>
          <pc:sldMk cId="4181743503" sldId="359"/>
        </pc:sldMkLst>
      </pc:sldChg>
      <pc:sldMasterChg chg="del delSldLayout">
        <pc:chgData name="Jessica Money" userId="b58fc9f6-77b1-4e33-917f-fe4cacb6ce08" providerId="ADAL" clId="{F47CB5F6-31A2-434E-BB1D-442678A40C4F}" dt="2024-09-30T16:46:52.477" v="31" actId="47"/>
        <pc:sldMasterMkLst>
          <pc:docMk/>
          <pc:sldMasterMk cId="3247478606" sldId="2147483737"/>
        </pc:sldMasterMkLst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758167382" sldId="2147483724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4108207832" sldId="2147483726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840620986" sldId="2147483730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534113713" sldId="2147483731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896047110" sldId="2147483732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920352145" sldId="2147483733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202809821" sldId="2147483734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611631665" sldId="2147483735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862170164" sldId="2147483736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620106642" sldId="2147483738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646989171" sldId="2147483739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627512626" sldId="2147483740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059174610" sldId="2147483741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663985623" sldId="2147483742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624321927" sldId="2147483743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064656356" sldId="2147483744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916221572" sldId="2147483745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321632249" sldId="2147483746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765669252" sldId="2147483747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491970021" sldId="2147483748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132654987" sldId="2147483749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565172330" sldId="2147483750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506935600" sldId="2147483751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4151764598" sldId="2147483752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899866831" sldId="2147483753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659318415" sldId="2147483754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2494378684" sldId="2147483755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4145322260" sldId="2147483756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714670662" sldId="2147483757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801094415" sldId="2147483758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939107776" sldId="2147483759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813823517" sldId="2147483760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729193428" sldId="2147483761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798137469" sldId="2147483762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150080943" sldId="2147483763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1857742290" sldId="2147483764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866902758" sldId="2147483765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819750503" sldId="2147483766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961733522" sldId="2147483767"/>
          </pc:sldLayoutMkLst>
        </pc:sldLayoutChg>
        <pc:sldLayoutChg chg="del">
          <pc:chgData name="Jessica Money" userId="b58fc9f6-77b1-4e33-917f-fe4cacb6ce08" providerId="ADAL" clId="{F47CB5F6-31A2-434E-BB1D-442678A40C4F}" dt="2024-09-30T16:46:52.477" v="31" actId="47"/>
          <pc:sldLayoutMkLst>
            <pc:docMk/>
            <pc:sldMasterMk cId="3247478606" sldId="2147483737"/>
            <pc:sldLayoutMk cId="3243781901" sldId="2147483777"/>
          </pc:sldLayoutMkLst>
        </pc:sldLayoutChg>
      </pc:sldMasterChg>
      <pc:sldMasterChg chg="del delSldLayout">
        <pc:chgData name="Jessica Money" userId="b58fc9f6-77b1-4e33-917f-fe4cacb6ce08" providerId="ADAL" clId="{F47CB5F6-31A2-434E-BB1D-442678A40C4F}" dt="2024-09-30T16:46:53.997" v="32" actId="47"/>
        <pc:sldMasterMkLst>
          <pc:docMk/>
          <pc:sldMasterMk cId="1619008365" sldId="2147483780"/>
        </pc:sldMasterMkLst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519809910" sldId="2147483725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2758167382" sldId="2147483775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1288463762" sldId="2147483779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1713616173" sldId="2147483781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4108207832" sldId="2147483782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1221322189" sldId="2147483783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1055730519" sldId="2147483784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1840620986" sldId="2147483785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2534113713" sldId="2147483786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896047110" sldId="2147483787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2920352145" sldId="2147483788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3202809821" sldId="2147483789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3611631665" sldId="2147483790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862170164" sldId="2147483791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324388275" sldId="2147483819"/>
          </pc:sldLayoutMkLst>
        </pc:sldLayoutChg>
        <pc:sldLayoutChg chg="del">
          <pc:chgData name="Jessica Money" userId="b58fc9f6-77b1-4e33-917f-fe4cacb6ce08" providerId="ADAL" clId="{F47CB5F6-31A2-434E-BB1D-442678A40C4F}" dt="2024-09-30T16:46:53.997" v="32" actId="47"/>
          <pc:sldLayoutMkLst>
            <pc:docMk/>
            <pc:sldMasterMk cId="1619008365" sldId="2147483780"/>
            <pc:sldLayoutMk cId="2953639528" sldId="214748382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8966F2-21A1-4B2B-ADA6-AD0BB447B7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468BB-CDF2-4507-B4EF-7B369D307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AC3A-BD1F-4A00-9099-74B95789FE00}" type="datetimeFigureOut">
              <a:rPr lang="en-GB" smtClean="0"/>
              <a:pPr/>
              <a:t>30/09/2024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BCF7D-6037-48D3-84E5-56B8B05521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9E732-656C-4BB5-ACCB-1568C5C66D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51D9-0FEB-436E-9280-D6033F60354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84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59C8A-39F6-4045-9163-4042C4C26B15}" type="datetimeFigureOut">
              <a:rPr lang="en-GB" smtClean="0"/>
              <a:pPr/>
              <a:t>30/09/2024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0952-48CC-46D7-9FCD-59FAD40CC0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2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54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54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12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0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30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54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50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0952-48CC-46D7-9FCD-59FAD40CC02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2035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0400" y="1404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0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200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Add </a:t>
            </a:r>
            <a:r>
              <a:rPr lang="en-US" dirty="0"/>
              <a:t>Text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Add </a:t>
            </a:r>
            <a:r>
              <a:rPr lang="en-US" dirty="0"/>
              <a:t>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20" y="1973144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170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2A8F1C-944D-43D8-8C86-135252350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  <a:alpha val="1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962000"/>
            <a:ext cx="7200000" cy="408766"/>
          </a:xfrm>
        </p:spPr>
        <p:txBody>
          <a:bodyPr anchor="t" anchorCtr="0">
            <a:spAutoFit/>
          </a:bodyPr>
          <a:lstStyle>
            <a:lvl1pPr>
              <a:lnSpc>
                <a:spcPts val="3360"/>
              </a:lnSpc>
              <a:defRPr sz="2800" b="1" kern="9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2728800"/>
            <a:ext cx="9000000" cy="1641475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ts val="6400"/>
              </a:lnSpc>
              <a:spcBef>
                <a:spcPts val="0"/>
              </a:spcBef>
              <a:buNone/>
              <a:defRPr sz="5775" b="1" kern="5000" spc="-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D04609-EA00-435E-8BE3-5DB9B9444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16400" y="1962000"/>
            <a:ext cx="622800" cy="27720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05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000" y="1890000"/>
            <a:ext cx="10031156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CF2CA0-CCE3-4304-8F31-4D1CC50BC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" y="5511600"/>
            <a:ext cx="2242800" cy="3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7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DFA-876B-4255-A301-F62F1EDD8D6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73668" y="2717444"/>
            <a:ext cx="49032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4pPr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2717444"/>
            <a:ext cx="4456800" cy="31752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4pPr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0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19DAE-53D8-4F04-A4B9-B6EDFC23886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6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805" userDrawn="1">
          <p15:clr>
            <a:srgbClr val="FBAE40"/>
          </p15:clr>
        </p15:guide>
        <p15:guide id="3" pos="3989" userDrawn="1">
          <p15:clr>
            <a:srgbClr val="FBAE40"/>
          </p15:clr>
        </p15:guide>
        <p15:guide id="4" pos="370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2717600"/>
            <a:ext cx="10251722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2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000" y="1890000"/>
            <a:ext cx="10031156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CF2CA0-CCE3-4304-8F31-4D1CC50BC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" y="5511600"/>
            <a:ext cx="2242800" cy="3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/>
          <a:p>
            <a:r>
              <a:rPr lang="en-US"/>
              <a:t>Click to add title.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3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GB" dirty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DA17D-AAE6-954F-93C6-90B8D7B8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20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GB" spc="-100" baseline="0" dirty="0"/>
            </a:lvl4pPr>
            <a:lvl5pPr>
              <a:defRPr spc="-10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1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3999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E53BFB1-6FBB-AA4C-818A-523280400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975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246805D2-27B4-054F-A924-8A0D5CD628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62662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47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20352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0400" y="1404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09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200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1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844" y="1964352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70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7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2A8F1C-944D-43D8-8C86-135252350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  <a:alpha val="1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962000"/>
            <a:ext cx="7200000" cy="408766"/>
          </a:xfrm>
        </p:spPr>
        <p:txBody>
          <a:bodyPr anchor="t" anchorCtr="0">
            <a:spAutoFit/>
          </a:bodyPr>
          <a:lstStyle>
            <a:lvl1pPr>
              <a:lnSpc>
                <a:spcPts val="3360"/>
              </a:lnSpc>
              <a:defRPr sz="2800" b="1" kern="9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2728800"/>
            <a:ext cx="9000000" cy="1641475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ts val="6400"/>
              </a:lnSpc>
              <a:spcBef>
                <a:spcPts val="0"/>
              </a:spcBef>
              <a:buNone/>
              <a:defRPr sz="5775" b="1" kern="5000" spc="-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D04609-EA00-435E-8BE3-5DB9B9444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16400" y="1962000"/>
            <a:ext cx="622800" cy="27720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9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7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4000" y="1890000"/>
            <a:ext cx="10031156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CF2CA0-CCE3-4304-8F31-4D1CC50BC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0" y="5511600"/>
            <a:ext cx="2242800" cy="3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16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007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7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DFA-876B-4255-A301-F62F1EDD8D6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73668" y="2717444"/>
            <a:ext cx="49032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4pPr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2717444"/>
            <a:ext cx="4456800" cy="31752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4pPr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0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19DAE-53D8-4F04-A4B9-B6EDFC23886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6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805" userDrawn="1">
          <p15:clr>
            <a:srgbClr val="FBAE40"/>
          </p15:clr>
        </p15:guide>
        <p15:guide id="3" pos="3989" userDrawn="1">
          <p15:clr>
            <a:srgbClr val="FBAE40"/>
          </p15:clr>
        </p15:guide>
        <p15:guide id="4" pos="370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2717600"/>
            <a:ext cx="10251722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22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/>
          <a:p>
            <a:r>
              <a:rPr lang="en-US"/>
              <a:t>Click to add title.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30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GB" dirty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DA17D-AAE6-954F-93C6-90B8D7B8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20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GB" spc="-100" baseline="0" dirty="0"/>
            </a:lvl4pPr>
            <a:lvl5pPr>
              <a:defRPr spc="-10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13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3999" y="2728800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/>
              <a:t>Add Text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E94F40C-42CE-410C-9924-223F095B01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9976" y="2728801"/>
            <a:ext cx="2959200" cy="3164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DD66DCB-A130-45DF-A1D5-B79F722495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5955" y="2728801"/>
            <a:ext cx="2959200" cy="3164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047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20352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0400" y="1404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0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BDFA-876B-4255-A301-F62F1EDD8D6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73668" y="2717444"/>
            <a:ext cx="4903200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4pPr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2717444"/>
            <a:ext cx="4456800" cy="31752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4pPr>
              <a:defRPr/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0" dirty="0"/>
              <a:t>Add Text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19DAE-53D8-4F04-A4B9-B6EDFC23886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6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805" userDrawn="1">
          <p15:clr>
            <a:srgbClr val="FBAE40"/>
          </p15:clr>
        </p15:guide>
        <p15:guide id="3" pos="3989" userDrawn="1">
          <p15:clr>
            <a:srgbClr val="FBAE40"/>
          </p15:clr>
        </p15:guide>
        <p15:guide id="4" pos="370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 countri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BB2996-A3B8-FB47-A5F4-F6B988809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18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 ac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E5EDA-48D0-A340-A68A-55343065B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FF30E-522D-6E4B-AFF5-83340729A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 your fi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13B5D-581B-174C-BA97-9284B7D66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0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s in wo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7F818-D5CB-E846-83E7-F7E6C370C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9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Abro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24706-80F5-4B49-A4BF-488E8480F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9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unte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E04EB-B0D8-584B-BAE8-8B7E80DCA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5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20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7CF99-E260-014A-99A6-5B51BEA7C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8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200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31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844" y="1964352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7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2717600"/>
            <a:ext cx="10251722" cy="31752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22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76370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8A8DDA-3296-E68A-BC1F-0CB893A7D05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097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187603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753534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78324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329883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71398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060382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428090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90017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/>
          <a:p>
            <a:r>
              <a:rPr lang="en-US" dirty="0"/>
              <a:t>Click to add title.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30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001593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212065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+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3999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E53BFB1-6FBB-AA4C-818A-523280400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975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246805D2-27B4-054F-A924-8A0D5CD628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62662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664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2A8F1C-944D-43D8-8C86-135252350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  <a:alpha val="1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E70B5-BA04-4DB3-853D-A1C05ADF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962000"/>
            <a:ext cx="7200000" cy="408766"/>
          </a:xfrm>
        </p:spPr>
        <p:txBody>
          <a:bodyPr anchor="t" anchorCtr="0">
            <a:spAutoFit/>
          </a:bodyPr>
          <a:lstStyle>
            <a:lvl1pPr>
              <a:lnSpc>
                <a:spcPts val="3360"/>
              </a:lnSpc>
              <a:defRPr sz="2800" b="1" kern="9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40712-862D-4568-80A4-86117B89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0" y="2728800"/>
            <a:ext cx="9000000" cy="1641475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ts val="6400"/>
              </a:lnSpc>
              <a:spcBef>
                <a:spcPts val="0"/>
              </a:spcBef>
              <a:buNone/>
              <a:defRPr sz="5775" b="1" kern="5000" spc="-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D04609-EA00-435E-8BE3-5DB9B9444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16400" y="1962000"/>
            <a:ext cx="622800" cy="27720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0734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844" y="1964352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921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16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24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GB" dirty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DA17D-AAE6-954F-93C6-90B8D7B8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388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GB" spc="-100" baseline="0" dirty="0"/>
            </a:lvl4pPr>
            <a:lvl5pPr>
              <a:defRPr spc="-10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36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0400" y="1404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37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 blue"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GB" dirty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DA17D-AAE6-954F-93C6-90B8D7B8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620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200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89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Hertfordshire logo">
            <a:extLst>
              <a:ext uri="{FF2B5EF4-FFF2-40B4-BE49-F238E27FC236}">
                <a16:creationId xmlns:a16="http://schemas.microsoft.com/office/drawing/2014/main" id="{16E4BB13-0D32-AA4A-BF91-2B76A7C1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00" y="2854800"/>
            <a:ext cx="6501600" cy="1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3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C6B9F5-608F-4534-96F0-C3A5E1A6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000" y="1890000"/>
            <a:ext cx="7200000" cy="36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600" b="1" kern="3000" spc="-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0E7B9-9AC6-4E42-A931-6FF91E64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91022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D645-6420-4785-8316-43EF780F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91022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8F9898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49821-0D0D-644D-97A3-D56097A9C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999" y="2579715"/>
            <a:ext cx="10031157" cy="2160000"/>
          </a:xfrm>
        </p:spPr>
        <p:txBody>
          <a:bodyPr anchor="t" anchorCtr="0">
            <a:normAutofit/>
          </a:bodyPr>
          <a:lstStyle>
            <a:lvl1pPr algn="l">
              <a:lnSpc>
                <a:spcPts val="8000"/>
              </a:lnSpc>
              <a:defRPr sz="7500" b="1" kern="3000" spc="-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6EB17-8019-7B4E-B53C-76B057A7C31F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007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EF50-F00F-9643-BE53-F0A5272FC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998" y="5517266"/>
            <a:ext cx="2244881" cy="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7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arg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9D4C03-E8B1-644E-949B-F7AF911818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139" y="1367692"/>
            <a:ext cx="10251722" cy="4923693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GB" dirty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EDA17D-AAE6-954F-93C6-90B8D7B80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000" y="775255"/>
            <a:ext cx="73615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8553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GB" spc="-100" baseline="0" dirty="0"/>
            </a:lvl4pPr>
            <a:lvl5pPr>
              <a:defRPr spc="-10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/>
              <a:t>Add Text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79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3999" y="2728800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/>
              <a:t>Add Text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E94F40C-42CE-410C-9924-223F095B01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9976" y="2728801"/>
            <a:ext cx="2959200" cy="3164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DD66DCB-A130-45DF-A1D5-B79F722495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5955" y="2728801"/>
            <a:ext cx="2959200" cy="3164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802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7C322-846C-9045-AD91-A93C82FC5A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28979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9ABCF9A5-761F-434B-BBB5-D788CB1E79D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0400" y="140400"/>
            <a:ext cx="11916000" cy="6580800"/>
          </a:xfrm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44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 countri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BB2996-A3B8-FB47-A5F4-F6B988809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18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 ac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E5EDA-48D0-A340-A68A-55343065B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7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0C709-1F3D-4B13-A290-4041A33FB10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35952" y="2728800"/>
            <a:ext cx="2959200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GB" spc="-100" baseline="0" dirty="0"/>
            </a:lvl4pPr>
            <a:lvl5pPr>
              <a:defRPr spc="-10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b="0" dirty="0"/>
              <a:t>Add Text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74043F1-6F14-49BD-83CA-12B559ABC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088" y="2728913"/>
            <a:ext cx="6400800" cy="41290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1C537-0174-43E5-8B81-C80AF1D06831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137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FF30E-522D-6E4B-AFF5-83340729A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67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 your fi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13B5D-581B-174C-BA97-9284B7D66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01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s in wo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7F818-D5CB-E846-83E7-F7E6C370C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52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Abro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24706-80F5-4B49-A4BF-488E8480F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00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unte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E04EB-B0D8-584B-BAE8-8B7E80DCA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8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200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7CF99-E260-014A-99A6-5B51BEA7C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229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6D5D-0892-4B4E-86D9-894852B1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28FC-C061-4730-9EA5-A52A004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AA271-B0BA-42CD-A544-17AAB1FA2EEA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9880E3-4DE3-A642-9738-DF49DDCC9AC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70139" y="4079342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Add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37D495-D835-8E4B-A177-5E12F893DD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077200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6804C7E-983C-9246-90C0-AF8A0CE2CA8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523669" y="4062209"/>
            <a:ext cx="3144661" cy="2252134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 lang="en-US" b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GB" dirty="0"/>
            </a:lvl3pPr>
            <a:lvl5pPr>
              <a:defRPr>
                <a:solidFill>
                  <a:schemeClr val="accent4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</a:t>
            </a:r>
            <a:r>
              <a:rPr lang="en-US"/>
              <a:t>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10427-8F1D-7541-9C05-AFDD3531678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6217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B7D5964-7A97-5742-8717-CCB747F84A0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15705" y="1640942"/>
            <a:ext cx="2160587" cy="21605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4933FE-A401-A841-9AC3-B75285AA32D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69236" y="1640942"/>
            <a:ext cx="2160587" cy="2160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54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CE188-32E7-4242-9E44-E8055FC030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02" y="5511600"/>
            <a:ext cx="2242795" cy="39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1B53D-9933-445F-9B68-E730EB38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844" y="1964352"/>
            <a:ext cx="11828559" cy="1051570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sz="7386" spc="-300" baseline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8186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BE80A-BFEC-E24A-B510-73A571F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89" y="779733"/>
            <a:ext cx="7176911" cy="230832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B25B4-144A-5B4A-8EAD-2022412D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6400" y="779733"/>
            <a:ext cx="622800" cy="230832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17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E49-0143-472F-897B-A7DAB87A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C9C5-E913-47B9-82DE-196768E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58F66-ECA3-4B00-A383-8D2B8621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FCF96-B7D6-4CCD-A4AE-46A67249D3BD}"/>
              </a:ext>
            </a:extLst>
          </p:cNvPr>
          <p:cNvSpPr/>
          <p:nvPr userDrawn="1"/>
        </p:nvSpPr>
        <p:spPr>
          <a:xfrm>
            <a:off x="0" y="0"/>
            <a:ext cx="12192000" cy="140400"/>
          </a:xfrm>
          <a:prstGeom prst="rect">
            <a:avLst/>
          </a:prstGeom>
          <a:solidFill>
            <a:srgbClr val="35A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1F3B7A-B2BF-40FC-8EB2-F1C37D3164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3999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E53BFB1-6FBB-AA4C-818A-523280400B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975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246805D2-27B4-054F-A924-8A0D5CD628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62662" y="2742243"/>
            <a:ext cx="2959199" cy="3164000"/>
          </a:xfrm>
        </p:spPr>
        <p:txBody>
          <a:bodyPr vert="horz" lIns="0" tIns="0" rIns="0" bIns="0" rtlCol="0">
            <a:noAutofit/>
          </a:bodyPr>
          <a:lstStyle>
            <a:lvl1pPr>
              <a:defRPr lang="en-US" b="0" dirty="0" smtClean="0">
                <a:solidFill>
                  <a:srgbClr val="20323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>
                <a:solidFill>
                  <a:schemeClr val="accent4"/>
                </a:solidFill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04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A62CF-E2B4-496D-829D-DCE37260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890000"/>
            <a:ext cx="1027915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84EF4-0E07-4BF3-A4AB-3E8632AA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139" y="2717600"/>
            <a:ext cx="10279150" cy="317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b="1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7A5D-B761-4C2F-97E6-5D825442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139" y="775255"/>
            <a:ext cx="7176911" cy="2308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61B1-4E4B-4F85-ACA3-C34023D70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21333" y="783355"/>
            <a:ext cx="1400528" cy="2308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0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2" r:id="rId2"/>
    <p:sldLayoutId id="2147483825" r:id="rId3"/>
    <p:sldLayoutId id="2147483652" r:id="rId4"/>
    <p:sldLayoutId id="2147483826" r:id="rId5"/>
    <p:sldLayoutId id="2147483721" r:id="rId6"/>
    <p:sldLayoutId id="2147483722" r:id="rId7"/>
    <p:sldLayoutId id="2147483827" r:id="rId8"/>
    <p:sldLayoutId id="2147483828" r:id="rId9"/>
    <p:sldLayoutId id="2147483829" r:id="rId10"/>
    <p:sldLayoutId id="2147483723" r:id="rId11"/>
    <p:sldLayoutId id="2147483706" r:id="rId12"/>
    <p:sldLayoutId id="2147483830" r:id="rId13"/>
    <p:sldLayoutId id="2147483821" r:id="rId14"/>
  </p:sldLayoutIdLst>
  <p:hf hd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600" b="1" kern="2000" spc="-100" baseline="0">
          <a:solidFill>
            <a:srgbClr val="20323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b="1" kern="2000" spc="-100" baseline="0">
          <a:solidFill>
            <a:srgbClr val="20323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Char char="■"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20323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rgbClr val="2032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076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604" userDrawn="1">
          <p15:clr>
            <a:srgbClr val="F26B43"/>
          </p15:clr>
        </p15:guide>
        <p15:guide id="10" orient="horz" pos="3712" userDrawn="1">
          <p15:clr>
            <a:srgbClr val="F26B43"/>
          </p15:clr>
        </p15:guide>
        <p15:guide id="11" orient="horz" pos="11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A62CF-E2B4-496D-829D-DCE37260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1890000"/>
            <a:ext cx="1027915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84EF4-0E07-4BF3-A4AB-3E8632AA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139" y="2717600"/>
            <a:ext cx="10279150" cy="317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 b="1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7A5D-B761-4C2F-97E6-5D8254424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0139" y="775255"/>
            <a:ext cx="7176911" cy="2308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61B1-4E4B-4F85-ACA3-C34023D70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21333" y="783355"/>
            <a:ext cx="1400528" cy="2308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5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0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792" r:id="rId14"/>
    <p:sldLayoutId id="2147483824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700" r:id="rId26"/>
    <p:sldLayoutId id="2147483714" r:id="rId27"/>
    <p:sldLayoutId id="2147483715" r:id="rId28"/>
    <p:sldLayoutId id="2147483716" r:id="rId29"/>
    <p:sldLayoutId id="2147483717" r:id="rId30"/>
    <p:sldLayoutId id="2147483719" r:id="rId31"/>
    <p:sldLayoutId id="2147483718" r:id="rId32"/>
    <p:sldLayoutId id="2147483720" r:id="rId33"/>
    <p:sldLayoutId id="2147483803" r:id="rId34"/>
    <p:sldLayoutId id="2147483804" r:id="rId35"/>
  </p:sldLayoutIdLst>
  <p:hf hd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600" b="1" kern="2000" spc="-100" baseline="0">
          <a:solidFill>
            <a:srgbClr val="20323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b="1" kern="2000" spc="-100" baseline="0">
          <a:solidFill>
            <a:srgbClr val="20323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None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ts val="2880"/>
        </a:lnSpc>
        <a:spcBef>
          <a:spcPts val="0"/>
        </a:spcBef>
        <a:spcAft>
          <a:spcPts val="992"/>
        </a:spcAft>
        <a:buFont typeface="Arial" panose="020B0604020202020204" pitchFamily="34" charset="0"/>
        <a:buChar char="■"/>
        <a:defRPr sz="2400" kern="2000" spc="-100" baseline="0">
          <a:solidFill>
            <a:srgbClr val="20323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rgbClr val="20323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ts val="216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rgbClr val="2032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076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604" userDrawn="1">
          <p15:clr>
            <a:srgbClr val="F26B43"/>
          </p15:clr>
        </p15:guide>
        <p15:guide id="10" orient="horz" pos="3712" userDrawn="1">
          <p15:clr>
            <a:srgbClr val="F26B43"/>
          </p15:clr>
        </p15:guide>
        <p15:guide id="11" orient="horz" pos="11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PRESENTATION TITLE (ADD VIA INSERT, 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55CA-84B7-41B1-B164-8BB439CC7C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4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604">
          <p15:clr>
            <a:srgbClr val="F26B43"/>
          </p15:clr>
        </p15:guide>
        <p15:guide id="3" pos="7076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604">
          <p15:clr>
            <a:srgbClr val="F26B43"/>
          </p15:clr>
        </p15:guide>
        <p15:guide id="7" orient="horz" pos="3712">
          <p15:clr>
            <a:srgbClr val="F26B43"/>
          </p15:clr>
        </p15:guide>
        <p15:guide id="8" orient="horz" pos="11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hyperlink" Target="mailto:sustainable@herts.ac.uk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AFF3-00C5-4541-A410-3E53FAB61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80" y="1924872"/>
            <a:ext cx="10745531" cy="2445750"/>
          </a:xfrm>
        </p:spPr>
        <p:txBody>
          <a:bodyPr>
            <a:normAutofit/>
          </a:bodyPr>
          <a:lstStyle/>
          <a:p>
            <a:r>
              <a:rPr lang="en-US" dirty="0"/>
              <a:t>Sustainability Advocates </a:t>
            </a:r>
            <a:r>
              <a:rPr lang="en-US" dirty="0" err="1"/>
              <a:t>Programme</a:t>
            </a:r>
            <a:r>
              <a:rPr lang="en-US" dirty="0"/>
              <a:t> 2024-2025</a:t>
            </a:r>
            <a:endParaRPr lang="en-US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28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A456FB-934D-C783-695E-7F7F5034D0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/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5B6F99-C4EF-314B-3EBA-82E319367E9C}"/>
              </a:ext>
            </a:extLst>
          </p:cNvPr>
          <p:cNvSpPr txBox="1"/>
          <p:nvPr/>
        </p:nvSpPr>
        <p:spPr>
          <a:xfrm>
            <a:off x="1812636" y="5818908"/>
            <a:ext cx="10038771" cy="646331"/>
          </a:xfrm>
          <a:prstGeom prst="rect">
            <a:avLst/>
          </a:prstGeom>
          <a:solidFill>
            <a:srgbClr val="35AD7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cs typeface="Arial"/>
              </a:rPr>
              <a:t>Hear from our previous Sustainability Advocates</a:t>
            </a:r>
          </a:p>
        </p:txBody>
      </p:sp>
    </p:spTree>
    <p:extLst>
      <p:ext uri="{BB962C8B-B14F-4D97-AF65-F5344CB8AC3E}">
        <p14:creationId xmlns:p14="http://schemas.microsoft.com/office/powerpoint/2010/main" val="1743155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 descr="A person and person with speech bubbles&#10;&#10;Description automatically generated">
            <a:extLst>
              <a:ext uri="{FF2B5EF4-FFF2-40B4-BE49-F238E27FC236}">
                <a16:creationId xmlns:a16="http://schemas.microsoft.com/office/drawing/2014/main" id="{943F8B1E-0A71-B611-52B9-19BC256D10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33B73-4C26-B74F-84FE-36870F9E6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278" y="2906849"/>
            <a:ext cx="10836013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1200" kern="1200">
                <a:solidFill>
                  <a:schemeClr val="tx1"/>
                </a:solidFill>
              </a:rPr>
            </a:br>
            <a:br>
              <a:rPr lang="en-US" sz="1200" kern="1200">
                <a:solidFill>
                  <a:schemeClr val="tx1"/>
                </a:solidFill>
              </a:rPr>
            </a:br>
            <a:r>
              <a:rPr lang="en-US" sz="1200" b="0" kern="1200" spc="0">
                <a:solidFill>
                  <a:schemeClr val="tx1"/>
                </a:solidFill>
              </a:rPr>
              <a:t>              </a:t>
            </a:r>
            <a:r>
              <a:rPr lang="en-US" sz="2800" b="0" kern="1200" spc="0">
                <a:solidFill>
                  <a:schemeClr val="tx1"/>
                </a:solidFill>
              </a:rPr>
              <a:t>@uhsustainability             @uhsustainability</a:t>
            </a:r>
            <a:endParaRPr lang="en-US" sz="1200" kern="1200">
              <a:solidFill>
                <a:schemeClr val="tx1"/>
              </a:solidFill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360170-DCBE-78BF-32B6-3934D7CC0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29" y="1010907"/>
            <a:ext cx="1837266" cy="183726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85A4615-A99C-F44C-E973-46AA09CF4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06" y="951553"/>
            <a:ext cx="1837944" cy="1837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BA485B-5BD9-BC9F-D5CE-8B0E2DE57C26}"/>
              </a:ext>
            </a:extLst>
          </p:cNvPr>
          <p:cNvSpPr txBox="1"/>
          <p:nvPr/>
        </p:nvSpPr>
        <p:spPr>
          <a:xfrm>
            <a:off x="4185434" y="4603017"/>
            <a:ext cx="712118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kern="1200" dirty="0"/>
              <a:t>Thank you!</a:t>
            </a:r>
          </a:p>
          <a:p>
            <a:br>
              <a:rPr lang="en-US" sz="1800" kern="1200" dirty="0"/>
            </a:br>
            <a:r>
              <a:rPr lang="en-US" sz="1800" kern="1200" dirty="0"/>
              <a:t>For more information contact </a:t>
            </a:r>
            <a:r>
              <a:rPr lang="en-US" sz="1800" kern="12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sustainable@herts.ac.uk</a:t>
            </a:r>
            <a:endParaRPr lang="en-GB">
              <a:solidFill>
                <a:schemeClr val="bg2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4818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4B10-89BA-7D4A-9FC5-A3DF5250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00" y="525224"/>
            <a:ext cx="7361569" cy="365125"/>
          </a:xfrm>
        </p:spPr>
        <p:txBody>
          <a:bodyPr/>
          <a:lstStyle/>
          <a:p>
            <a:r>
              <a:rPr lang="en-US" dirty="0">
                <a:cs typeface="Arial"/>
              </a:rPr>
              <a:t>UN Sustainable Development Goals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6BCA80-4998-17A8-48E3-FDB508F3C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69" y="1370791"/>
            <a:ext cx="10207256" cy="48637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5BAD89-73DF-F6B4-C1EF-6F2E2C2B07C0}"/>
              </a:ext>
            </a:extLst>
          </p:cNvPr>
          <p:cNvSpPr/>
          <p:nvPr/>
        </p:nvSpPr>
        <p:spPr>
          <a:xfrm>
            <a:off x="4323478" y="1304408"/>
            <a:ext cx="3304037" cy="4948931"/>
          </a:xfrm>
          <a:prstGeom prst="rect">
            <a:avLst/>
          </a:prstGeom>
          <a:noFill/>
          <a:ln w="127000">
            <a:solidFill>
              <a:srgbClr val="35A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4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person, grass, outdoor, standing&#10;&#10;Description automatically generated">
            <a:extLst>
              <a:ext uri="{FF2B5EF4-FFF2-40B4-BE49-F238E27FC236}">
                <a16:creationId xmlns:a16="http://schemas.microsoft.com/office/drawing/2014/main" id="{20A92234-D390-4F8E-9B90-5F5231E63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/>
        </p:blipFill>
        <p:spPr>
          <a:xfrm>
            <a:off x="0" y="2677"/>
            <a:ext cx="12192000" cy="6852646"/>
          </a:xfr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681A9FE-1D74-49E6-BBE3-E98CBCD2B38C}"/>
              </a:ext>
            </a:extLst>
          </p:cNvPr>
          <p:cNvSpPr txBox="1"/>
          <p:nvPr/>
        </p:nvSpPr>
        <p:spPr>
          <a:xfrm>
            <a:off x="205136" y="4308424"/>
            <a:ext cx="11135242" cy="2308324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1" dirty="0">
                <a:solidFill>
                  <a:schemeClr val="bg2"/>
                </a:solidFill>
                <a:latin typeface="Helvetica"/>
                <a:cs typeface="Arial"/>
              </a:rPr>
              <a:t>Become a Sustainability Advocate</a:t>
            </a:r>
          </a:p>
        </p:txBody>
      </p:sp>
    </p:spTree>
    <p:extLst>
      <p:ext uri="{BB962C8B-B14F-4D97-AF65-F5344CB8AC3E}">
        <p14:creationId xmlns:p14="http://schemas.microsoft.com/office/powerpoint/2010/main" val="315556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58BB-957D-BC44-A063-E40E16BD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15" y="753535"/>
            <a:ext cx="7817745" cy="376366"/>
          </a:xfrm>
        </p:spPr>
        <p:txBody>
          <a:bodyPr/>
          <a:lstStyle/>
          <a:p>
            <a:r>
              <a:rPr lang="en-US" dirty="0"/>
              <a:t>Sustainability Advocates</a:t>
            </a:r>
            <a:endParaRPr lang="en-US" dirty="0"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60B2E4-D560-1D46-B5DD-59E592B1FA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408" y="3520507"/>
            <a:ext cx="2959199" cy="262295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>
                <a:solidFill>
                  <a:srgbClr val="000000"/>
                </a:solidFill>
                <a:latin typeface="Helvetica"/>
                <a:cs typeface="Helvetica"/>
              </a:rPr>
              <a:t>Learn outside of your course and gain practical work experience.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2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Char char="•"/>
            </a:pPr>
            <a:endParaRPr lang="en-GB" sz="2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732ADBE-C584-45FD-B8B3-30CBC47C4BC9}"/>
              </a:ext>
            </a:extLst>
          </p:cNvPr>
          <p:cNvSpPr txBox="1">
            <a:spLocks/>
          </p:cNvSpPr>
          <p:nvPr/>
        </p:nvSpPr>
        <p:spPr>
          <a:xfrm>
            <a:off x="4204933" y="3518968"/>
            <a:ext cx="2959199" cy="9120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Font typeface="Arial" panose="020B0604020202020204" pitchFamily="34" charset="0"/>
              <a:buNone/>
              <a:defRPr lang="en-US" sz="2400" b="0" kern="2000" spc="-100" baseline="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Font typeface="Arial" panose="020B0604020202020204" pitchFamily="34" charset="0"/>
              <a:buNone/>
              <a:defRPr lang="en-US" sz="2400" kern="2000" spc="-100" baseline="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Font typeface="Arial" panose="020B0604020202020204" pitchFamily="34" charset="0"/>
              <a:buChar char="■"/>
              <a:defRPr lang="en-US" sz="2400" kern="2000" spc="-100" baseline="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8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>
                <a:solidFill>
                  <a:srgbClr val="000000"/>
                </a:solidFill>
                <a:latin typeface="Helvetica"/>
                <a:cs typeface="Helvetica"/>
              </a:rPr>
              <a:t>Make a real difference to sustainability issues at Herts.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2DA5D40-6B41-4D31-94D5-ACEF1FE624D8}"/>
              </a:ext>
            </a:extLst>
          </p:cNvPr>
          <p:cNvSpPr txBox="1">
            <a:spLocks/>
          </p:cNvSpPr>
          <p:nvPr/>
        </p:nvSpPr>
        <p:spPr>
          <a:xfrm>
            <a:off x="8504533" y="3518967"/>
            <a:ext cx="2959199" cy="26229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Font typeface="Arial" panose="020B0604020202020204" pitchFamily="34" charset="0"/>
              <a:buNone/>
              <a:defRPr lang="en-US" sz="2400" b="0" kern="2000" spc="-100" baseline="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Font typeface="Arial" panose="020B0604020202020204" pitchFamily="34" charset="0"/>
              <a:buNone/>
              <a:defRPr lang="en-US" sz="2400" kern="2000" spc="-100" baseline="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ts val="2880"/>
              </a:lnSpc>
              <a:spcBef>
                <a:spcPts val="0"/>
              </a:spcBef>
              <a:spcAft>
                <a:spcPts val="992"/>
              </a:spcAft>
              <a:buFont typeface="Arial" panose="020B0604020202020204" pitchFamily="34" charset="0"/>
              <a:buChar char="■"/>
              <a:defRPr lang="en-US" sz="2400" kern="2000" spc="-100" baseline="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rgbClr val="20323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8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000">
                <a:solidFill>
                  <a:srgbClr val="000000"/>
                </a:solidFill>
                <a:latin typeface="Helvetica"/>
                <a:cs typeface="Helvetica"/>
              </a:rPr>
              <a:t>Recognition for your CV by taking part and reflecting on your learning.</a:t>
            </a:r>
            <a:endParaRPr lang="en-US"/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64E27-CF33-4EF1-899D-4B7A5FFCE160}"/>
              </a:ext>
            </a:extLst>
          </p:cNvPr>
          <p:cNvSpPr txBox="1"/>
          <p:nvPr/>
        </p:nvSpPr>
        <p:spPr>
          <a:xfrm>
            <a:off x="523672" y="1516033"/>
            <a:ext cx="4922450" cy="584775"/>
          </a:xfrm>
          <a:prstGeom prst="rect">
            <a:avLst/>
          </a:prstGeom>
          <a:solidFill>
            <a:srgbClr val="35AD74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chemeClr val="bg1"/>
                </a:solidFill>
                <a:cs typeface="Arial"/>
              </a:rPr>
              <a:t>Aims of the programme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301836-EAC3-44F1-B1AE-72C672361C59}"/>
              </a:ext>
            </a:extLst>
          </p:cNvPr>
          <p:cNvSpPr txBox="1"/>
          <p:nvPr/>
        </p:nvSpPr>
        <p:spPr>
          <a:xfrm>
            <a:off x="506751" y="2808650"/>
            <a:ext cx="3492076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chemeClr val="accent5"/>
                </a:solidFill>
                <a:latin typeface="Helvetica"/>
                <a:cs typeface="Helvetica"/>
              </a:rPr>
              <a:t>Enrichment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DCA699-7974-4135-A320-0CF4C9E95957}"/>
              </a:ext>
            </a:extLst>
          </p:cNvPr>
          <p:cNvSpPr txBox="1"/>
          <p:nvPr/>
        </p:nvSpPr>
        <p:spPr>
          <a:xfrm>
            <a:off x="4089244" y="2808650"/>
            <a:ext cx="415709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F0"/>
                </a:solidFill>
                <a:latin typeface="Helvetica"/>
                <a:cs typeface="Helvetica"/>
              </a:rPr>
              <a:t>Empowerment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21637D-864B-4D9D-88EB-7A271951038B}"/>
              </a:ext>
            </a:extLst>
          </p:cNvPr>
          <p:cNvSpPr txBox="1"/>
          <p:nvPr/>
        </p:nvSpPr>
        <p:spPr>
          <a:xfrm>
            <a:off x="8360957" y="2808650"/>
            <a:ext cx="3533640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7030A0"/>
                </a:solidFill>
                <a:latin typeface="Helvetica"/>
                <a:cs typeface="Helvetica"/>
              </a:rPr>
              <a:t>Recognition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B14D6-573D-47A0-A2F7-B7CC6C517FED}"/>
              </a:ext>
            </a:extLst>
          </p:cNvPr>
          <p:cNvGrpSpPr/>
          <p:nvPr/>
        </p:nvGrpSpPr>
        <p:grpSpPr>
          <a:xfrm>
            <a:off x="518988" y="4980583"/>
            <a:ext cx="11119201" cy="1582605"/>
            <a:chOff x="830355" y="5098605"/>
            <a:chExt cx="11131107" cy="144435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EA41BC-7943-471F-9A53-C8A76EACA3A5}"/>
                </a:ext>
              </a:extLst>
            </p:cNvPr>
            <p:cNvSpPr/>
            <p:nvPr/>
          </p:nvSpPr>
          <p:spPr>
            <a:xfrm>
              <a:off x="830355" y="5098605"/>
              <a:ext cx="11131107" cy="1349832"/>
            </a:xfrm>
            <a:prstGeom prst="roundRect">
              <a:avLst/>
            </a:prstGeom>
            <a:solidFill>
              <a:srgbClr val="93F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400">
                <a:cs typeface="Arial"/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BEB3B148-DE98-4192-8B93-A90DB0E7E4BD}"/>
                </a:ext>
              </a:extLst>
            </p:cNvPr>
            <p:cNvSpPr txBox="1">
              <a:spLocks/>
            </p:cNvSpPr>
            <p:nvPr/>
          </p:nvSpPr>
          <p:spPr>
            <a:xfrm>
              <a:off x="967473" y="5201600"/>
              <a:ext cx="10262424" cy="134135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3600"/>
                </a:lnSpc>
                <a:spcBef>
                  <a:spcPct val="0"/>
                </a:spcBef>
                <a:buNone/>
                <a:defRPr sz="3600" b="1" kern="2000" spc="-100" baseline="0">
                  <a:solidFill>
                    <a:srgbClr val="20323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/>
                <a:t>To receive official recognition, you must complete at least 5 hours of volunteering with us including one 'Enrichment' and one 'Empowerment' activity</a:t>
              </a:r>
              <a:endParaRPr lang="en-US" sz="3200" dirty="0">
                <a:cs typeface="Arial"/>
              </a:endParaRP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5B30BAAB-7BD7-74BD-E7DC-522415AA51A5}"/>
              </a:ext>
            </a:extLst>
          </p:cNvPr>
          <p:cNvSpPr txBox="1"/>
          <p:nvPr/>
        </p:nvSpPr>
        <p:spPr>
          <a:xfrm>
            <a:off x="506751" y="2808650"/>
            <a:ext cx="3492076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Enrichment</a:t>
            </a:r>
          </a:p>
        </p:txBody>
      </p:sp>
    </p:spTree>
    <p:extLst>
      <p:ext uri="{BB962C8B-B14F-4D97-AF65-F5344CB8AC3E}">
        <p14:creationId xmlns:p14="http://schemas.microsoft.com/office/powerpoint/2010/main" val="161276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28F5C8-4B77-4E03-A8E2-73360E9CD717}"/>
              </a:ext>
            </a:extLst>
          </p:cNvPr>
          <p:cNvSpPr/>
          <p:nvPr/>
        </p:nvSpPr>
        <p:spPr>
          <a:xfrm>
            <a:off x="8197970" y="-4313"/>
            <a:ext cx="3450564" cy="6857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3D68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6A7EC-3229-4EF3-AD8E-A4BC32571308}"/>
              </a:ext>
            </a:extLst>
          </p:cNvPr>
          <p:cNvSpPr txBox="1"/>
          <p:nvPr/>
        </p:nvSpPr>
        <p:spPr>
          <a:xfrm>
            <a:off x="309398" y="1792617"/>
            <a:ext cx="69278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203232"/>
                </a:solidFill>
                <a:ea typeface="+mn-lt"/>
                <a:cs typeface="+mn-lt"/>
              </a:rPr>
              <a:t>Creating a link between sustainability best practice and the transferable skills that you will use in your professional career</a:t>
            </a:r>
            <a:endParaRPr lang="en-GB">
              <a:solidFill>
                <a:srgbClr val="203232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DE6C3-1113-45CF-90DF-D7EDBCA71A43}"/>
              </a:ext>
            </a:extLst>
          </p:cNvPr>
          <p:cNvSpPr txBox="1"/>
          <p:nvPr/>
        </p:nvSpPr>
        <p:spPr>
          <a:xfrm>
            <a:off x="242387" y="91329"/>
            <a:ext cx="61937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Student</a:t>
            </a:r>
            <a:r>
              <a:rPr lang="en-GB" sz="4000" b="1" dirty="0">
                <a:solidFill>
                  <a:schemeClr val="accent5"/>
                </a:solidFill>
                <a:latin typeface="Helvetica"/>
                <a:cs typeface="Helvetica"/>
              </a:rPr>
              <a:t> 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Enrichment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5CD34-EC1D-46BC-BA79-72D50FAA7482}"/>
              </a:ext>
            </a:extLst>
          </p:cNvPr>
          <p:cNvSpPr txBox="1"/>
          <p:nvPr/>
        </p:nvSpPr>
        <p:spPr>
          <a:xfrm>
            <a:off x="303906" y="872083"/>
            <a:ext cx="69196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Aim: To provide students with opportunities to learn outside of their course and gain practical employability skills</a:t>
            </a:r>
            <a:endParaRPr lang="en-GB" dirty="0">
              <a:cs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511AE64-1E4F-4D3A-9BA8-7BBD401C7D88}"/>
              </a:ext>
            </a:extLst>
          </p:cNvPr>
          <p:cNvSpPr txBox="1"/>
          <p:nvPr/>
        </p:nvSpPr>
        <p:spPr>
          <a:xfrm>
            <a:off x="308588" y="2758754"/>
            <a:ext cx="6315523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For official recognition, you must: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07882-D913-48A5-AE1D-F66746264AA1}"/>
              </a:ext>
            </a:extLst>
          </p:cNvPr>
          <p:cNvSpPr txBox="1"/>
          <p:nvPr/>
        </p:nvSpPr>
        <p:spPr>
          <a:xfrm>
            <a:off x="302552" y="4613145"/>
            <a:ext cx="691348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203232"/>
                </a:solidFill>
                <a:ea typeface="+mn-lt"/>
                <a:cs typeface="+mn-lt"/>
              </a:rPr>
              <a:t>Attend at least one training session throughout the academic year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Environmental audit training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Wildlife survey training 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Allotment sessions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Sustainability workshop/talk</a:t>
            </a:r>
          </a:p>
          <a:p>
            <a:pPr lvl="1"/>
            <a:endParaRPr lang="en-GB">
              <a:solidFill>
                <a:srgbClr val="203232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>
              <a:solidFill>
                <a:srgbClr val="203232"/>
              </a:solidFill>
              <a:ea typeface="+mn-lt"/>
              <a:cs typeface="+mn-lt"/>
            </a:endParaRPr>
          </a:p>
        </p:txBody>
      </p:sp>
      <p:pic>
        <p:nvPicPr>
          <p:cNvPr id="2" name="Picture 3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31480B30-3895-E3B9-163C-1E294C0DE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" t="20765" r="722" b="546"/>
          <a:stretch/>
        </p:blipFill>
        <p:spPr>
          <a:xfrm>
            <a:off x="8554243" y="259556"/>
            <a:ext cx="2715494" cy="1708881"/>
          </a:xfrm>
          <a:prstGeom prst="rect">
            <a:avLst/>
          </a:prstGeom>
        </p:spPr>
      </p:pic>
      <p:pic>
        <p:nvPicPr>
          <p:cNvPr id="4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91C69E00-E602-4D34-AEB0-F0492F68C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23" r="433" b="21824"/>
          <a:stretch/>
        </p:blipFill>
        <p:spPr>
          <a:xfrm>
            <a:off x="8558212" y="2221073"/>
            <a:ext cx="2731325" cy="2035547"/>
          </a:xfrm>
          <a:prstGeom prst="rect">
            <a:avLst/>
          </a:prstGeom>
        </p:spPr>
      </p:pic>
      <p:pic>
        <p:nvPicPr>
          <p:cNvPr id="5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24A474-6C76-4CD4-F1FE-1CEFF282B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91" r="433" b="7170"/>
          <a:stretch/>
        </p:blipFill>
        <p:spPr>
          <a:xfrm>
            <a:off x="8558212" y="4486275"/>
            <a:ext cx="2731325" cy="22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6DE6C3-1113-45CF-90DF-D7EDBCA71A43}"/>
              </a:ext>
            </a:extLst>
          </p:cNvPr>
          <p:cNvSpPr txBox="1"/>
          <p:nvPr/>
        </p:nvSpPr>
        <p:spPr>
          <a:xfrm>
            <a:off x="242387" y="91329"/>
            <a:ext cx="61937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dirty="0">
                <a:solidFill>
                  <a:srgbClr val="00B0F0"/>
                </a:solidFill>
                <a:latin typeface="Helvetica"/>
                <a:cs typeface="Helvetica"/>
              </a:rPr>
              <a:t>Student</a:t>
            </a:r>
            <a:r>
              <a:rPr lang="en-GB" sz="4000" b="1" dirty="0">
                <a:solidFill>
                  <a:schemeClr val="accent2"/>
                </a:solidFill>
                <a:latin typeface="Helvetica"/>
                <a:cs typeface="Helvetica"/>
              </a:rPr>
              <a:t> </a:t>
            </a:r>
            <a:r>
              <a:rPr lang="en-GB" sz="4000" b="1" dirty="0">
                <a:solidFill>
                  <a:srgbClr val="00B0F0"/>
                </a:solidFill>
                <a:latin typeface="Helvetica"/>
                <a:cs typeface="Helvetica"/>
              </a:rPr>
              <a:t>Empowerment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5CD34-EC1D-46BC-BA79-72D50FAA7482}"/>
              </a:ext>
            </a:extLst>
          </p:cNvPr>
          <p:cNvSpPr txBox="1"/>
          <p:nvPr/>
        </p:nvSpPr>
        <p:spPr>
          <a:xfrm>
            <a:off x="303905" y="814574"/>
            <a:ext cx="64739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Aim: To provide students with the opportunity to make a difference to social and environmental sustainability at the University</a:t>
            </a:r>
            <a:endParaRPr lang="en-GB" dirty="0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F23593-74FF-47F5-A3F6-CC55F61B2706}"/>
              </a:ext>
            </a:extLst>
          </p:cNvPr>
          <p:cNvSpPr txBox="1"/>
          <p:nvPr/>
        </p:nvSpPr>
        <p:spPr>
          <a:xfrm>
            <a:off x="242008" y="1953622"/>
            <a:ext cx="6684714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>
                <a:solidFill>
                  <a:srgbClr val="84D6E8"/>
                </a:solidFill>
                <a:latin typeface="Helvetica"/>
                <a:cs typeface="Helvetica"/>
              </a:rPr>
              <a:t>For official recognition, you must: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37A73-4A35-4A2A-BA12-CAA7B310C399}"/>
              </a:ext>
            </a:extLst>
          </p:cNvPr>
          <p:cNvSpPr txBox="1"/>
          <p:nvPr/>
        </p:nvSpPr>
        <p:spPr>
          <a:xfrm>
            <a:off x="309398" y="3426294"/>
            <a:ext cx="757087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203232"/>
                </a:solidFill>
                <a:ea typeface="+mn-lt"/>
                <a:cs typeface="+mn-lt"/>
              </a:rPr>
              <a:t>Participate in at least one of the pre-organised activities including:</a:t>
            </a:r>
            <a:endParaRPr lang="en-US" dirty="0">
              <a:solidFill>
                <a:srgbClr val="203232"/>
              </a:solidFill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Green Teams audits</a:t>
            </a:r>
            <a:endParaRPr lang="en-GB" dirty="0"/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Recycling audits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Energy audits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Wildlife surveys 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Litter picks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Community outreach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cs typeface="Arial"/>
              </a:rPr>
              <a:t>Assisting with awareness stalls</a:t>
            </a:r>
          </a:p>
          <a:p>
            <a:pPr lvl="1"/>
            <a:endParaRPr lang="en-GB">
              <a:solidFill>
                <a:srgbClr val="203232"/>
              </a:solidFill>
              <a:cs typeface="Arial"/>
            </a:endParaRPr>
          </a:p>
          <a:p>
            <a:r>
              <a:rPr lang="en-GB" dirty="0">
                <a:solidFill>
                  <a:srgbClr val="203232"/>
                </a:solidFill>
                <a:cs typeface="Arial"/>
              </a:rPr>
              <a:t>Go one step further: Organise and run your own events/campaigns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24F5F-DF3A-7347-DF37-5D8445F171AE}"/>
              </a:ext>
            </a:extLst>
          </p:cNvPr>
          <p:cNvSpPr/>
          <p:nvPr/>
        </p:nvSpPr>
        <p:spPr>
          <a:xfrm>
            <a:off x="8197970" y="-4313"/>
            <a:ext cx="3450564" cy="6857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3D685"/>
              </a:solidFill>
            </a:endParaRPr>
          </a:p>
        </p:txBody>
      </p:sp>
      <p:pic>
        <p:nvPicPr>
          <p:cNvPr id="3" name="Picture 3" descr="A group of people wearing reflective vests&#10;&#10;Description automatically generated">
            <a:extLst>
              <a:ext uri="{FF2B5EF4-FFF2-40B4-BE49-F238E27FC236}">
                <a16:creationId xmlns:a16="http://schemas.microsoft.com/office/drawing/2014/main" id="{09445C7C-5B20-7100-5F1B-D637BB6FE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57" r="373" b="500"/>
          <a:stretch/>
        </p:blipFill>
        <p:spPr>
          <a:xfrm>
            <a:off x="8391526" y="158517"/>
            <a:ext cx="3052789" cy="2096725"/>
          </a:xfrm>
          <a:prstGeom prst="rect">
            <a:avLst/>
          </a:prstGeom>
        </p:spPr>
      </p:pic>
      <p:pic>
        <p:nvPicPr>
          <p:cNvPr id="4" name="Picture 4" descr="A group of people standing under a tree&#10;&#10;Description automatically generated">
            <a:extLst>
              <a:ext uri="{FF2B5EF4-FFF2-40B4-BE49-F238E27FC236}">
                <a16:creationId xmlns:a16="http://schemas.microsoft.com/office/drawing/2014/main" id="{27C38E4D-4F65-DF09-79EA-ADB9710B0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71" r="433" b="10823"/>
          <a:stretch/>
        </p:blipFill>
        <p:spPr>
          <a:xfrm>
            <a:off x="8391526" y="4783930"/>
            <a:ext cx="3052793" cy="1829236"/>
          </a:xfrm>
          <a:prstGeom prst="rect">
            <a:avLst/>
          </a:prstGeom>
        </p:spPr>
      </p:pic>
      <p:pic>
        <p:nvPicPr>
          <p:cNvPr id="5" name="Picture 6" descr="A group of people sitting on grass and smiling&#10;&#10;Description automatically generated">
            <a:extLst>
              <a:ext uri="{FF2B5EF4-FFF2-40B4-BE49-F238E27FC236}">
                <a16:creationId xmlns:a16="http://schemas.microsoft.com/office/drawing/2014/main" id="{621E4948-1231-4818-0BF8-2BCA2616B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26" r="866" b="10667"/>
          <a:stretch/>
        </p:blipFill>
        <p:spPr>
          <a:xfrm>
            <a:off x="8391525" y="2455417"/>
            <a:ext cx="3052826" cy="20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5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F8E7A-DA64-4A3F-819F-ED76CC32AD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4D355CA-84B7-41B1-B164-8BB439CC7C6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DE6C3-1113-45CF-90DF-D7EDBCA71A43}"/>
              </a:ext>
            </a:extLst>
          </p:cNvPr>
          <p:cNvSpPr txBox="1"/>
          <p:nvPr/>
        </p:nvSpPr>
        <p:spPr>
          <a:xfrm>
            <a:off x="270096" y="271438"/>
            <a:ext cx="690316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dirty="0">
                <a:solidFill>
                  <a:schemeClr val="accent1"/>
                </a:solidFill>
                <a:latin typeface="Helvetica"/>
                <a:cs typeface="Helvetica"/>
              </a:rPr>
              <a:t>Student Recognition</a:t>
            </a:r>
            <a:endParaRPr lang="en-GB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73990-0F4F-4CE9-B4E1-50FDA6CAFBDF}"/>
              </a:ext>
            </a:extLst>
          </p:cNvPr>
          <p:cNvSpPr txBox="1"/>
          <p:nvPr/>
        </p:nvSpPr>
        <p:spPr>
          <a:xfrm>
            <a:off x="274069" y="2369811"/>
            <a:ext cx="649925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203232"/>
                </a:solidFill>
                <a:ea typeface="+mn-lt"/>
                <a:cs typeface="+mn-lt"/>
              </a:rPr>
              <a:t>Award Levels</a:t>
            </a:r>
          </a:p>
          <a:p>
            <a:endParaRPr lang="en-GB" b="1" dirty="0">
              <a:solidFill>
                <a:srgbClr val="20323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ea typeface="+mn-lt"/>
                <a:cs typeface="+mn-lt"/>
              </a:rPr>
              <a:t>Certificate of Participation: Volunteer over 5 hours</a:t>
            </a:r>
            <a:endParaRPr lang="en-GB"/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rgbClr val="20323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ea typeface="+mn-lt"/>
                <a:cs typeface="+mn-lt"/>
              </a:rPr>
              <a:t>Bronze Certificate: Volunteer 10-20 hours</a:t>
            </a:r>
            <a:endParaRPr lang="en-GB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rgbClr val="20323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ea typeface="+mn-lt"/>
                <a:cs typeface="+mn-lt"/>
              </a:rPr>
              <a:t>Silver Certificate: Volunteer 20-40 hours</a:t>
            </a:r>
            <a:endParaRPr lang="en-GB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rgbClr val="203232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203232"/>
                </a:solidFill>
                <a:ea typeface="+mn-lt"/>
                <a:cs typeface="+mn-lt"/>
              </a:rPr>
              <a:t>Gold Certificate: Volunteer 40-60 hours</a:t>
            </a:r>
          </a:p>
          <a:p>
            <a:pPr marL="285750" indent="-285750">
              <a:buFont typeface="Arial"/>
              <a:buChar char="•"/>
            </a:pPr>
            <a:endParaRPr lang="en-GB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cs typeface="Arial" panose="020B0604020202020204"/>
              </a:rPr>
              <a:t>Diamond Certificate: Volunteer 60-80 hours</a:t>
            </a:r>
          </a:p>
          <a:p>
            <a:pPr marL="285750" indent="-285750">
              <a:buFont typeface="Arial"/>
              <a:buChar char="•"/>
            </a:pPr>
            <a:endParaRPr lang="en-GB" dirty="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cs typeface="Arial" panose="020B0604020202020204"/>
              </a:rPr>
              <a:t>Platinum Certificate: Volunteer 80+ hours</a:t>
            </a:r>
          </a:p>
          <a:p>
            <a:endParaRPr lang="en-GB" dirty="0">
              <a:cs typeface="Arial" panose="020B0604020202020204"/>
            </a:endParaRPr>
          </a:p>
        </p:txBody>
      </p:sp>
      <p:pic>
        <p:nvPicPr>
          <p:cNvPr id="4" name="Picture 5" descr="A certificate of achievement&#10;&#10;Description automatically generated">
            <a:extLst>
              <a:ext uri="{FF2B5EF4-FFF2-40B4-BE49-F238E27FC236}">
                <a16:creationId xmlns:a16="http://schemas.microsoft.com/office/drawing/2014/main" id="{06E42469-7DA8-910D-F0CE-79421BE2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58" y="7842"/>
            <a:ext cx="4842293" cy="6871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B0B89E-4851-5938-2BB8-E1784C1AAEE7}"/>
              </a:ext>
            </a:extLst>
          </p:cNvPr>
          <p:cNvSpPr txBox="1"/>
          <p:nvPr/>
        </p:nvSpPr>
        <p:spPr>
          <a:xfrm>
            <a:off x="266131" y="1084997"/>
            <a:ext cx="67010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Aim: To provide students with the opportunity to get recognition for the extra-curricular </a:t>
            </a:r>
            <a:r>
              <a:rPr lang="en-GB" b="1"/>
              <a:t>Sustainability Driven</a:t>
            </a:r>
            <a:r>
              <a:rPr lang="en-GB"/>
              <a:t> activities they participate in.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0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F07ABD54-52F5-C7EC-01F7-CFF43803B7E2}"/>
              </a:ext>
            </a:extLst>
          </p:cNvPr>
          <p:cNvSpPr txBox="1">
            <a:spLocks/>
          </p:cNvSpPr>
          <p:nvPr/>
        </p:nvSpPr>
        <p:spPr>
          <a:xfrm>
            <a:off x="245256" y="397984"/>
            <a:ext cx="11320731" cy="929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rial"/>
                <a:cs typeface="Arial"/>
              </a:rPr>
              <a:t>Sustainability Advocate Awards 2024</a:t>
            </a:r>
          </a:p>
        </p:txBody>
      </p:sp>
      <p:pic>
        <p:nvPicPr>
          <p:cNvPr id="17" name="Graphic 5" descr="Stars outline">
            <a:extLst>
              <a:ext uri="{FF2B5EF4-FFF2-40B4-BE49-F238E27FC236}">
                <a16:creationId xmlns:a16="http://schemas.microsoft.com/office/drawing/2014/main" id="{819EA818-FEFE-1558-3995-2590186D1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7102" y="5300418"/>
            <a:ext cx="1322614" cy="13226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614889-3A0D-9D08-6812-0925B711CEF1}"/>
              </a:ext>
            </a:extLst>
          </p:cNvPr>
          <p:cNvSpPr txBox="1"/>
          <p:nvPr/>
        </p:nvSpPr>
        <p:spPr>
          <a:xfrm>
            <a:off x="6093048" y="4659097"/>
            <a:ext cx="438876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GB" sz="2000" dirty="0">
                <a:solidFill>
                  <a:srgbClr val="3C3C3C"/>
                </a:solidFill>
                <a:latin typeface="Helvetica"/>
                <a:ea typeface="Lato"/>
                <a:cs typeface="Lato"/>
              </a:rPr>
              <a:t>Certificate of Participation: 20</a:t>
            </a:r>
            <a:endParaRPr lang="en-US" sz="2000"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en-GB" sz="2000" dirty="0">
                <a:solidFill>
                  <a:srgbClr val="3C3C3C"/>
                </a:solidFill>
                <a:latin typeface="Helvetica"/>
                <a:ea typeface="Lato"/>
                <a:cs typeface="Lato"/>
              </a:rPr>
              <a:t>Bronze Certificate: 20</a:t>
            </a:r>
          </a:p>
          <a:p>
            <a:pPr marL="285750" indent="-285750">
              <a:buFont typeface="Calibri"/>
              <a:buChar char="-"/>
            </a:pPr>
            <a:r>
              <a:rPr lang="en-GB" sz="2000" dirty="0">
                <a:solidFill>
                  <a:srgbClr val="3C3C3C"/>
                </a:solidFill>
                <a:latin typeface="Helvetica"/>
                <a:ea typeface="Lato"/>
                <a:cs typeface="Lato"/>
              </a:rPr>
              <a:t>Silver Certificate: 15</a:t>
            </a:r>
            <a:endParaRPr lang="en-GB" sz="2000">
              <a:latin typeface="Helvetica"/>
              <a:cs typeface="Helvetica"/>
            </a:endParaRPr>
          </a:p>
          <a:p>
            <a:pPr marL="285750" indent="-285750">
              <a:buFont typeface="Calibri"/>
              <a:buChar char="-"/>
            </a:pPr>
            <a:r>
              <a:rPr lang="en-GB" sz="2000" dirty="0">
                <a:solidFill>
                  <a:srgbClr val="3C3C3C"/>
                </a:solidFill>
                <a:latin typeface="Helvetica"/>
                <a:ea typeface="Lato"/>
                <a:cs typeface="Lato"/>
              </a:rPr>
              <a:t>Gold Certificate: 4</a:t>
            </a:r>
            <a:endParaRPr lang="en-GB" sz="2000">
              <a:latin typeface="Helvetica"/>
              <a:cs typeface="Helvetica"/>
            </a:endParaRPr>
          </a:p>
          <a:p>
            <a:pPr marL="285750" indent="-285750">
              <a:buFont typeface="Calibri"/>
              <a:buChar char="-"/>
            </a:pPr>
            <a:r>
              <a:rPr lang="en-GB" sz="2000" dirty="0">
                <a:solidFill>
                  <a:srgbClr val="3C3C3C"/>
                </a:solidFill>
                <a:latin typeface="Helvetica"/>
                <a:ea typeface="Lato"/>
                <a:cs typeface="Lato"/>
              </a:rPr>
              <a:t>Diamond Certificate: 1</a:t>
            </a:r>
            <a:endParaRPr lang="en-GB" sz="2000">
              <a:solidFill>
                <a:srgbClr val="000000"/>
              </a:solidFill>
              <a:latin typeface="Helvetica"/>
              <a:ea typeface="Lato"/>
              <a:cs typeface="Arial" panose="020B0604020202020204"/>
            </a:endParaRPr>
          </a:p>
          <a:p>
            <a:pPr marL="285750" indent="-285750">
              <a:buFont typeface="Calibri"/>
              <a:buChar char="-"/>
            </a:pPr>
            <a:r>
              <a:rPr lang="en-GB" sz="2000" dirty="0">
                <a:solidFill>
                  <a:srgbClr val="3C3C3C"/>
                </a:solidFill>
                <a:latin typeface="Helvetica"/>
                <a:ea typeface="Lato"/>
                <a:cs typeface="Lato"/>
              </a:rPr>
              <a:t>Platinum Certificate: 3</a:t>
            </a:r>
            <a:endParaRPr lang="en-GB" sz="2000">
              <a:latin typeface="Helvetica"/>
              <a:cs typeface="Arial" panose="020B0604020202020204"/>
            </a:endParaRPr>
          </a:p>
          <a:p>
            <a:endParaRPr lang="en-GB" sz="2400" dirty="0">
              <a:latin typeface="Helvetica"/>
              <a:cs typeface="Arial"/>
            </a:endParaRPr>
          </a:p>
        </p:txBody>
      </p:sp>
      <p:pic>
        <p:nvPicPr>
          <p:cNvPr id="2" name="Picture 1" descr="A collage of people posing for a photo&#10;&#10;Description automatically generated">
            <a:extLst>
              <a:ext uri="{FF2B5EF4-FFF2-40B4-BE49-F238E27FC236}">
                <a16:creationId xmlns:a16="http://schemas.microsoft.com/office/drawing/2014/main" id="{111FF056-2D21-311F-0286-4DAE2C8F2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16" y="1212377"/>
            <a:ext cx="5343098" cy="5411336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51E8A2-109A-9C41-C575-3E3B199AA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06500"/>
            <a:ext cx="5854096" cy="32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7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D64E27-CF33-4EF1-899D-4B7A5FFCE160}"/>
              </a:ext>
            </a:extLst>
          </p:cNvPr>
          <p:cNvSpPr txBox="1"/>
          <p:nvPr/>
        </p:nvSpPr>
        <p:spPr>
          <a:xfrm>
            <a:off x="759841" y="487841"/>
            <a:ext cx="469827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cs typeface="Arial"/>
              </a:rPr>
              <a:t>Programme Schedule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B47DF-E30E-DA66-20D3-24A2255A23E9}"/>
              </a:ext>
            </a:extLst>
          </p:cNvPr>
          <p:cNvSpPr txBox="1"/>
          <p:nvPr/>
        </p:nvSpPr>
        <p:spPr>
          <a:xfrm>
            <a:off x="5763351" y="474346"/>
            <a:ext cx="566180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Helvetica"/>
                <a:cs typeface="Arial"/>
              </a:rPr>
              <a:t>We will email you about upcoming events and details will also be on our social media. </a:t>
            </a:r>
            <a:endParaRPr lang="en-GB" dirty="0">
              <a:latin typeface="Helvetica"/>
              <a:cs typeface="Helvetica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09757C3-67D8-7FBA-A20B-97948F00F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664802"/>
              </p:ext>
            </p:extLst>
          </p:nvPr>
        </p:nvGraphicFramePr>
        <p:xfrm>
          <a:off x="786189" y="1573065"/>
          <a:ext cx="10645005" cy="4620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994">
                  <a:extLst>
                    <a:ext uri="{9D8B030D-6E8A-4147-A177-3AD203B41FA5}">
                      <a16:colId xmlns:a16="http://schemas.microsoft.com/office/drawing/2014/main" val="2745372382"/>
                    </a:ext>
                  </a:extLst>
                </a:gridCol>
                <a:gridCol w="8695011">
                  <a:extLst>
                    <a:ext uri="{9D8B030D-6E8A-4147-A177-3AD203B41FA5}">
                      <a16:colId xmlns:a16="http://schemas.microsoft.com/office/drawing/2014/main" val="3378627229"/>
                    </a:ext>
                  </a:extLst>
                </a:gridCol>
              </a:tblGrid>
              <a:tr h="41534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/>
                        </a:rPr>
                        <a:t>Month</a:t>
                      </a:r>
                    </a:p>
                  </a:txBody>
                  <a:tcPr anchor="ctr">
                    <a:solidFill>
                      <a:srgbClr val="35AD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/>
                        </a:rPr>
                        <a:t>Events/Activities</a:t>
                      </a:r>
                    </a:p>
                  </a:txBody>
                  <a:tcPr anchor="ctr">
                    <a:solidFill>
                      <a:srgbClr val="35A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933120"/>
                  </a:ext>
                </a:extLst>
              </a:tr>
              <a:tr h="5061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October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err="1">
                          <a:solidFill>
                            <a:srgbClr val="000000"/>
                          </a:solidFill>
                          <a:latin typeface="Arial"/>
                        </a:rPr>
                        <a:t>Unblocktober</a:t>
                      </a: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, Big Hog Friendly Litter Pick Challenge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745084"/>
                  </a:ext>
                </a:extLst>
              </a:tr>
              <a:tr h="50619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November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Energy audits, COP29 discussions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122688"/>
                  </a:ext>
                </a:extLst>
              </a:tr>
              <a:tr h="4413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December</a:t>
                      </a:r>
                      <a:endParaRPr lang="en-GB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Sustainable festivities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899993"/>
                  </a:ext>
                </a:extLst>
              </a:tr>
              <a:tr h="44130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January</a:t>
                      </a:r>
                      <a:endParaRPr lang="en-GB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Veganuary, Big Garden Birdwatch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730280"/>
                  </a:ext>
                </a:extLst>
              </a:tr>
              <a:tr h="4153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Recycling audits, Youth COP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951347"/>
                  </a:ext>
                </a:extLst>
              </a:tr>
              <a:tr h="4153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Go Green Week, Great British Spring Clean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3806786"/>
                  </a:ext>
                </a:extLst>
              </a:tr>
              <a:tr h="4153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Earth Day, Hedgehog footprint surveys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2128870"/>
                  </a:ext>
                </a:extLst>
              </a:tr>
              <a:tr h="45428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May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Green Teams audits, Advocate awards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036122"/>
                  </a:ext>
                </a:extLst>
              </a:tr>
              <a:tr h="61003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Summer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latin typeface="Arial"/>
                        </a:rPr>
                        <a:t>Sust Fest, KS3 Climate Summit, Big Butterfly Count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734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497869"/>
      </p:ext>
    </p:extLst>
  </p:cSld>
  <p:clrMapOvr>
    <a:masterClrMapping/>
  </p:clrMapOvr>
</p:sld>
</file>

<file path=ppt/theme/theme1.xml><?xml version="1.0" encoding="utf-8"?>
<a:theme xmlns:a="http://schemas.openxmlformats.org/drawingml/2006/main" name="Herts Theme">
  <a:themeElements>
    <a:clrScheme name="Custom 5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3AB23D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rts Theme">
  <a:themeElements>
    <a:clrScheme name="Custom 2">
      <a:dk1>
        <a:srgbClr val="203232"/>
      </a:dk1>
      <a:lt1>
        <a:srgbClr val="FFFFFF"/>
      </a:lt1>
      <a:dk2>
        <a:srgbClr val="203232"/>
      </a:dk2>
      <a:lt2>
        <a:srgbClr val="FFFFFF"/>
      </a:lt2>
      <a:accent1>
        <a:srgbClr val="9C5FB5"/>
      </a:accent1>
      <a:accent2>
        <a:srgbClr val="00B9E4"/>
      </a:accent2>
      <a:accent3>
        <a:srgbClr val="F53F5B"/>
      </a:accent3>
      <a:accent4>
        <a:srgbClr val="0073CF"/>
      </a:accent4>
      <a:accent5>
        <a:srgbClr val="45B382"/>
      </a:accent5>
      <a:accent6>
        <a:srgbClr val="FFCF20"/>
      </a:accent6>
      <a:hlink>
        <a:srgbClr val="0073CF"/>
      </a:hlink>
      <a:folHlink>
        <a:srgbClr val="9C5F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A9DB6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3C5DAA8C45409EDC9F6FF10DF40D" ma:contentTypeVersion="18" ma:contentTypeDescription="Create a new document." ma:contentTypeScope="" ma:versionID="162044415358a36188babb9807641b5a">
  <xsd:schema xmlns:xsd="http://www.w3.org/2001/XMLSchema" xmlns:xs="http://www.w3.org/2001/XMLSchema" xmlns:p="http://schemas.microsoft.com/office/2006/metadata/properties" xmlns:ns2="f4a3c2dd-f4cd-4157-ad8d-8531cb5515a6" xmlns:ns3="17b97cfc-765f-4876-b272-46faed68f8c5" targetNamespace="http://schemas.microsoft.com/office/2006/metadata/properties" ma:root="true" ma:fieldsID="7a8b0a5f88c00f9a7e8c75bf0bacb291" ns2:_="" ns3:_="">
    <xsd:import namespace="f4a3c2dd-f4cd-4157-ad8d-8531cb5515a6"/>
    <xsd:import namespace="17b97cfc-765f-4876-b272-46faed68f8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3c2dd-f4cd-4157-ad8d-8531cb5515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e0a39fc-eab5-4218-a4ea-be23ca52b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97cfc-765f-4876-b272-46faed68f8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7cab7e-e470-4ca2-927b-e560088042bb}" ma:internalName="TaxCatchAll" ma:showField="CatchAllData" ma:web="17b97cfc-765f-4876-b272-46faed68f8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a3c2dd-f4cd-4157-ad8d-8531cb5515a6">
      <Terms xmlns="http://schemas.microsoft.com/office/infopath/2007/PartnerControls"/>
    </lcf76f155ced4ddcb4097134ff3c332f>
    <TaxCatchAll xmlns="17b97cfc-765f-4876-b272-46faed68f8c5" xsi:nil="true"/>
  </documentManagement>
</p:properties>
</file>

<file path=customXml/itemProps1.xml><?xml version="1.0" encoding="utf-8"?>
<ds:datastoreItem xmlns:ds="http://schemas.openxmlformats.org/officeDocument/2006/customXml" ds:itemID="{A74702C2-55DD-4151-A928-B3B63F10AC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3CBBC1-909B-46CC-A9A7-5E63A1842A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a3c2dd-f4cd-4157-ad8d-8531cb5515a6"/>
    <ds:schemaRef ds:uri="17b97cfc-765f-4876-b272-46faed68f8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E45AC1-5BCB-44DC-AC24-280515A5BDA4}">
  <ds:schemaRefs>
    <ds:schemaRef ds:uri="http://schemas.openxmlformats.org/package/2006/metadata/core-properties"/>
    <ds:schemaRef ds:uri="3c474641-ec36-472f-b125-6b1b0910eaa4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4ad138b4-2b68-4b70-945d-07f8f18b1c9a"/>
    <ds:schemaRef ds:uri="http://schemas.microsoft.com/office/2006/metadata/properties"/>
    <ds:schemaRef ds:uri="http://www.w3.org/XML/1998/namespace"/>
    <ds:schemaRef ds:uri="f4a3c2dd-f4cd-4157-ad8d-8531cb5515a6"/>
    <ds:schemaRef ds:uri="17b97cfc-765f-4876-b272-46faed68f8c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436</Words>
  <Application>Microsoft Office PowerPoint</Application>
  <PresentationFormat>Widescreen</PresentationFormat>
  <Paragraphs>92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Herts Theme</vt:lpstr>
      <vt:lpstr>Herts Theme</vt:lpstr>
      <vt:lpstr>1_Office Theme</vt:lpstr>
      <vt:lpstr>Sustainability Advocates Programme 2024-2025</vt:lpstr>
      <vt:lpstr>UN Sustainable Development Goals</vt:lpstr>
      <vt:lpstr>PowerPoint Presentation</vt:lpstr>
      <vt:lpstr>Sustainability Advocates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@uhsustainability             @uhsustainability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Harwood</dc:creator>
  <cp:lastModifiedBy>Jessica Money</cp:lastModifiedBy>
  <cp:revision>901</cp:revision>
  <dcterms:created xsi:type="dcterms:W3CDTF">2019-10-01T08:37:56Z</dcterms:created>
  <dcterms:modified xsi:type="dcterms:W3CDTF">2024-09-30T16:46:59Z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0x010100051B3C5DAA8C45409EDC9F6FF10DF40D</vt:lpwstr>
  </property>
  <property fmtid="{D5CDD505-2E9C-101B-9397-08002B2CF9AE}" pid="3" name="MediaServiceImageTags">
    <vt:lpwstr/>
  </property>
</Properties>
</file>